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ta" initials="R" lastIdx="2" clrIdx="0">
    <p:extLst>
      <p:ext uri="{19B8F6BF-5375-455C-9EA6-DF929625EA0E}">
        <p15:presenceInfo xmlns:p15="http://schemas.microsoft.com/office/powerpoint/2012/main" userId="88190dc1ebf4ed1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D9BE-35A4-4951-89E9-EF16C866FC03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EB8C-58AF-4A22-B3EB-0D9773850CF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551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D9BE-35A4-4951-89E9-EF16C866FC03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EB8C-58AF-4A22-B3EB-0D9773850CF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065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D9BE-35A4-4951-89E9-EF16C866FC03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EB8C-58AF-4A22-B3EB-0D9773850CF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1334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D9BE-35A4-4951-89E9-EF16C866FC03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EB8C-58AF-4A22-B3EB-0D9773850CF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6124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D9BE-35A4-4951-89E9-EF16C866FC03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EB8C-58AF-4A22-B3EB-0D9773850CF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743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D9BE-35A4-4951-89E9-EF16C866FC03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EB8C-58AF-4A22-B3EB-0D9773850CF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6412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D9BE-35A4-4951-89E9-EF16C866FC03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EB8C-58AF-4A22-B3EB-0D9773850CF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1631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D9BE-35A4-4951-89E9-EF16C866FC03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EB8C-58AF-4A22-B3EB-0D9773850CF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6383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D9BE-35A4-4951-89E9-EF16C866FC03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EB8C-58AF-4A22-B3EB-0D9773850CF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5780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D9BE-35A4-4951-89E9-EF16C866FC03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EB8C-58AF-4A22-B3EB-0D9773850CF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6650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D9BE-35A4-4951-89E9-EF16C866FC03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EB8C-58AF-4A22-B3EB-0D9773850CF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7409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3D9BE-35A4-4951-89E9-EF16C866FC03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6EB8C-58AF-4A22-B3EB-0D9773850CF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9782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AC95C"/>
            </a:gs>
            <a:gs pos="0">
              <a:schemeClr val="tx2">
                <a:lumMod val="75000"/>
              </a:schemeClr>
            </a:gs>
            <a:gs pos="82000">
              <a:schemeClr val="accent2">
                <a:alpha val="0"/>
                <a:lumMod val="2000"/>
                <a:lumOff val="98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D4315ED-3337-4F75-9DB0-60CF1CB60C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>
                <a:latin typeface="Arial Black" panose="020B0A04020102020204" pitchFamily="34" charset="0"/>
              </a:rPr>
              <a:t>Compoziții</a:t>
            </a:r>
          </a:p>
        </p:txBody>
      </p:sp>
      <p:sp>
        <p:nvSpPr>
          <p:cNvPr id="5" name="Subtitlu 4">
            <a:extLst>
              <a:ext uri="{FF2B5EF4-FFF2-40B4-BE49-F238E27FC236}">
                <a16:creationId xmlns:a16="http://schemas.microsoft.com/office/drawing/2014/main" id="{C193339F-FADD-42C6-B737-E6C39558B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74564"/>
            <a:ext cx="11779624" cy="2683435"/>
          </a:xfrm>
        </p:spPr>
        <p:txBody>
          <a:bodyPr/>
          <a:lstStyle/>
          <a:p>
            <a:r>
              <a:rPr lang="ro-RO" dirty="0">
                <a:latin typeface="Arial Black" panose="020B0A04020102020204" pitchFamily="34" charset="0"/>
              </a:rPr>
              <a:t>Tipuri de compoziție plastică</a:t>
            </a:r>
          </a:p>
        </p:txBody>
      </p:sp>
    </p:spTree>
    <p:extLst>
      <p:ext uri="{BB962C8B-B14F-4D97-AF65-F5344CB8AC3E}">
        <p14:creationId xmlns:p14="http://schemas.microsoft.com/office/powerpoint/2010/main" val="285078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E578F6D-111C-4799-B886-4B9A4C010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67516"/>
            <a:ext cx="2985796" cy="5820576"/>
          </a:xfrm>
        </p:spPr>
        <p:txBody>
          <a:bodyPr/>
          <a:lstStyle/>
          <a:p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Compoziție plastică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Genul </a:t>
            </a:r>
            <a:r>
              <a:rPr lang="ro-RO" sz="2400" dirty="0"/>
              <a:t>‒ </a:t>
            </a: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natură statică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ulei pe pânză;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compoziție statică;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compoziție figurativă.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  <a:t>Gheorghe Petrașcu,</a:t>
            </a:r>
            <a:b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</a:br>
            <a:r>
              <a:rPr kumimoji="0" lang="ro-R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  <a:t>Natură statică cu flori</a:t>
            </a: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lang="ro-RO" i="1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E7EC965E-5425-4B96-9885-5B310C99C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19" y="467516"/>
            <a:ext cx="7221573" cy="5922967"/>
          </a:xfrm>
        </p:spPr>
      </p:pic>
    </p:spTree>
    <p:extLst>
      <p:ext uri="{BB962C8B-B14F-4D97-AF65-F5344CB8AC3E}">
        <p14:creationId xmlns:p14="http://schemas.microsoft.com/office/powerpoint/2010/main" val="429094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DFEF7B0-2547-4DFC-852D-3DA5CDB20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41914" cy="5673974"/>
          </a:xfrm>
        </p:spPr>
        <p:txBody>
          <a:bodyPr>
            <a:normAutofit/>
          </a:bodyPr>
          <a:lstStyle/>
          <a:p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Compoziție plastică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Genul </a:t>
            </a:r>
            <a:r>
              <a:rPr lang="ro-RO" sz="2400" dirty="0"/>
              <a:t>‒ </a:t>
            </a: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compoziție cu personaje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pictură în ulei;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compoziție dinamică;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compoziție figurativă.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lang="ro-RO" sz="1800" b="0" i="0" dirty="0">
                <a:solidFill>
                  <a:srgbClr val="222222"/>
                </a:solidFill>
                <a:effectLst/>
                <a:latin typeface="Calibri body"/>
              </a:rPr>
              <a:t>Jean-Honoré Fragonard,</a:t>
            </a:r>
            <a:br>
              <a:rPr lang="ro-RO" sz="1800" b="0" i="0" dirty="0">
                <a:solidFill>
                  <a:srgbClr val="222222"/>
                </a:solidFill>
                <a:effectLst/>
                <a:latin typeface="Calibri body"/>
              </a:rPr>
            </a:br>
            <a:r>
              <a:rPr lang="ro-RO" sz="1800" b="0" i="1" dirty="0">
                <a:solidFill>
                  <a:srgbClr val="222222"/>
                </a:solidFill>
                <a:effectLst/>
                <a:latin typeface="Calibri body"/>
              </a:rPr>
              <a:t>Leagănul.</a:t>
            </a:r>
            <a:b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ro-RO" sz="2400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9311D1AF-D124-46D9-9B5C-16A0855DE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04" y="1325880"/>
            <a:ext cx="6096000" cy="4206240"/>
          </a:xfrm>
        </p:spPr>
      </p:pic>
    </p:spTree>
    <p:extLst>
      <p:ext uri="{BB962C8B-B14F-4D97-AF65-F5344CB8AC3E}">
        <p14:creationId xmlns:p14="http://schemas.microsoft.com/office/powerpoint/2010/main" val="3808002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3ED35FB-8B12-49BF-AC2E-CB56D253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0" y="601776"/>
            <a:ext cx="3498980" cy="5677726"/>
          </a:xfrm>
        </p:spPr>
        <p:txBody>
          <a:bodyPr>
            <a:normAutofit/>
          </a:bodyPr>
          <a:lstStyle/>
          <a:p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Compoziție plastică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ulei pe pânză;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compoziție dinamică;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compoziție nonfigurativă.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  <a:t>Vasili Kandinsky, </a:t>
            </a:r>
            <a:r>
              <a:rPr kumimoji="0" lang="ro-R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  <a:t>Pictura albastră.</a:t>
            </a:r>
            <a:endParaRPr lang="ro-RO" sz="1800" i="1" dirty="0">
              <a:latin typeface="Calibri body"/>
            </a:endParaRP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3254148D-C480-4447-B077-845F0026E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71" y="601776"/>
            <a:ext cx="5555505" cy="5677726"/>
          </a:xfrm>
        </p:spPr>
      </p:pic>
    </p:spTree>
    <p:extLst>
      <p:ext uri="{BB962C8B-B14F-4D97-AF65-F5344CB8AC3E}">
        <p14:creationId xmlns:p14="http://schemas.microsoft.com/office/powerpoint/2010/main" val="2640181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2E3263B-6E56-4E09-8D63-61DFCC2A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73" y="365125"/>
            <a:ext cx="3965511" cy="5662451"/>
          </a:xfrm>
        </p:spPr>
        <p:txBody>
          <a:bodyPr>
            <a:normAutofit/>
          </a:bodyPr>
          <a:lstStyle/>
          <a:p>
            <a:r>
              <a:rPr lang="ro-RO" sz="2400" dirty="0"/>
              <a:t>Compoziție decorativă:</a:t>
            </a:r>
            <a:br>
              <a:rPr lang="ro-RO" sz="2400" dirty="0"/>
            </a:br>
            <a:br>
              <a:rPr lang="ro-RO" sz="2400" dirty="0"/>
            </a:br>
            <a:r>
              <a:rPr lang="ro-RO" sz="2400" dirty="0"/>
              <a:t>- motiv central cu chenar;</a:t>
            </a:r>
            <a:br>
              <a:rPr lang="ro-RO" sz="2400" dirty="0"/>
            </a:br>
            <a:r>
              <a:rPr lang="ro-RO" sz="2400" dirty="0"/>
              <a:t>- motive vegetale și zoomorfe;</a:t>
            </a:r>
            <a:br>
              <a:rPr lang="ro-RO" sz="2400" dirty="0"/>
            </a:br>
            <a:r>
              <a:rPr lang="ro-RO" sz="2400" dirty="0"/>
              <a:t>- material textil brodat.</a:t>
            </a: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r>
              <a:rPr lang="en-US" sz="1800" dirty="0">
                <a:latin typeface="Calibri body"/>
              </a:rPr>
              <a:t>Margaret Concha</a:t>
            </a:r>
            <a:r>
              <a:rPr lang="ro-RO" sz="1800">
                <a:latin typeface="Calibri body"/>
              </a:rPr>
              <a:t>, </a:t>
            </a:r>
            <a:r>
              <a:rPr lang="ro-RO" sz="1800" i="1">
                <a:latin typeface="Calibri body"/>
              </a:rPr>
              <a:t>Cuvertură</a:t>
            </a:r>
            <a:r>
              <a:rPr lang="ro-RO" sz="1800" i="1" dirty="0">
                <a:latin typeface="Calibri body"/>
              </a:rPr>
              <a:t>.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4DD92FB0-B0D5-47BF-9438-61EC227E6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77" y="365125"/>
            <a:ext cx="5136369" cy="6175634"/>
          </a:xfrm>
        </p:spPr>
      </p:pic>
    </p:spTree>
    <p:extLst>
      <p:ext uri="{BB962C8B-B14F-4D97-AF65-F5344CB8AC3E}">
        <p14:creationId xmlns:p14="http://schemas.microsoft.com/office/powerpoint/2010/main" val="3677369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3DB0AEE-2639-4C92-AF90-6D6597220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3" y="626999"/>
            <a:ext cx="3610947" cy="4665289"/>
          </a:xfrm>
        </p:spPr>
        <p:txBody>
          <a:bodyPr>
            <a:normAutofit/>
          </a:bodyPr>
          <a:lstStyle/>
          <a:p>
            <a:r>
              <a:rPr lang="ro-RO" sz="2700" dirty="0"/>
              <a:t>Compoziție plastică</a:t>
            </a:r>
            <a:br>
              <a:rPr lang="ro-RO" sz="2700" dirty="0"/>
            </a:br>
            <a:br>
              <a:rPr lang="ro-RO" sz="2700" dirty="0"/>
            </a:br>
            <a:r>
              <a:rPr lang="ro-RO" sz="2700" dirty="0"/>
              <a:t>Genul ‒ </a:t>
            </a:r>
            <a:r>
              <a:rPr lang="ro-RO" sz="2700" b="1" dirty="0"/>
              <a:t>compoziții cu personaje</a:t>
            </a:r>
            <a:r>
              <a:rPr lang="ro-RO" sz="2700" dirty="0"/>
              <a:t>:</a:t>
            </a:r>
            <a:br>
              <a:rPr lang="ro-RO" sz="2700" dirty="0"/>
            </a:br>
            <a:br>
              <a:rPr lang="ro-RO" sz="2700" dirty="0"/>
            </a:br>
            <a:r>
              <a:rPr lang="ro-RO" sz="2400" dirty="0"/>
              <a:t>- sculptură (ronde-</a:t>
            </a:r>
            <a:r>
              <a:rPr lang="ro-RO" sz="2400" dirty="0" err="1"/>
              <a:t>bosse</a:t>
            </a:r>
            <a:r>
              <a:rPr lang="ro-RO" sz="2400" dirty="0"/>
              <a:t>); </a:t>
            </a:r>
            <a:br>
              <a:rPr lang="ro-RO" sz="2400" dirty="0"/>
            </a:br>
            <a:r>
              <a:rPr lang="ro-RO" sz="2400" dirty="0"/>
              <a:t>- compoziție statică;</a:t>
            </a:r>
            <a:br>
              <a:rPr lang="ro-RO" sz="2400" dirty="0"/>
            </a:br>
            <a:r>
              <a:rPr lang="ro-RO" sz="2400" dirty="0"/>
              <a:t>- compoziție dinamică;</a:t>
            </a:r>
            <a:br>
              <a:rPr lang="ro-RO" sz="2400" dirty="0"/>
            </a:br>
            <a:r>
              <a:rPr lang="ro-RO" sz="2400" dirty="0"/>
              <a:t>- compoziții figurative. </a:t>
            </a:r>
            <a:br>
              <a:rPr lang="ro-RO" sz="2400" dirty="0"/>
            </a:br>
            <a:br>
              <a:rPr lang="ro-RO" sz="2400" dirty="0"/>
            </a:br>
            <a:r>
              <a:rPr lang="ro-RO" sz="2400" dirty="0"/>
              <a:t>            </a:t>
            </a:r>
          </a:p>
        </p:txBody>
      </p:sp>
      <p:pic>
        <p:nvPicPr>
          <p:cNvPr id="19" name="Substituent conținut 18">
            <a:extLst>
              <a:ext uri="{FF2B5EF4-FFF2-40B4-BE49-F238E27FC236}">
                <a16:creationId xmlns:a16="http://schemas.microsoft.com/office/drawing/2014/main" id="{A5458C16-0160-48D1-9A98-DD305AD77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26" y="626999"/>
            <a:ext cx="3256305" cy="4967490"/>
          </a:xfrm>
        </p:spPr>
      </p:pic>
      <p:pic>
        <p:nvPicPr>
          <p:cNvPr id="21" name="Imagine 20">
            <a:extLst>
              <a:ext uri="{FF2B5EF4-FFF2-40B4-BE49-F238E27FC236}">
                <a16:creationId xmlns:a16="http://schemas.microsoft.com/office/drawing/2014/main" id="{38220D3F-4284-453E-91DE-82D18B149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14" y="626999"/>
            <a:ext cx="3723757" cy="4967490"/>
          </a:xfrm>
          <a:prstGeom prst="rect">
            <a:avLst/>
          </a:prstGeom>
        </p:spPr>
      </p:pic>
      <p:sp>
        <p:nvSpPr>
          <p:cNvPr id="28" name="CasetăText 27">
            <a:extLst>
              <a:ext uri="{FF2B5EF4-FFF2-40B4-BE49-F238E27FC236}">
                <a16:creationId xmlns:a16="http://schemas.microsoft.com/office/drawing/2014/main" id="{10BB0ACD-EEE3-472E-9F7E-012C83C82B82}"/>
              </a:ext>
            </a:extLst>
          </p:cNvPr>
          <p:cNvSpPr txBox="1"/>
          <p:nvPr/>
        </p:nvSpPr>
        <p:spPr>
          <a:xfrm>
            <a:off x="4461546" y="5759060"/>
            <a:ext cx="7730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/>
              <a:t>		  </a:t>
            </a:r>
            <a:r>
              <a:rPr lang="ro-RO" dirty="0"/>
              <a:t>Michelangelo,                                                       Bernini,</a:t>
            </a:r>
          </a:p>
          <a:p>
            <a:r>
              <a:rPr lang="ro-RO" i="1" dirty="0"/>
              <a:t>               Fecioara cu pruncul.                                    Extazul Sfintei Tereza.</a:t>
            </a:r>
          </a:p>
        </p:txBody>
      </p:sp>
    </p:spTree>
    <p:extLst>
      <p:ext uri="{BB962C8B-B14F-4D97-AF65-F5344CB8AC3E}">
        <p14:creationId xmlns:p14="http://schemas.microsoft.com/office/powerpoint/2010/main" val="393433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D85FF18-F50C-43D8-AD29-D4E19472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008" y="1120525"/>
            <a:ext cx="3536302" cy="3414154"/>
          </a:xfrm>
        </p:spPr>
        <p:txBody>
          <a:bodyPr>
            <a:normAutofit fontScale="90000"/>
          </a:bodyPr>
          <a:lstStyle/>
          <a:p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r>
              <a:rPr lang="ro-RO" sz="3000" dirty="0"/>
              <a:t>Compoziție plastică</a:t>
            </a:r>
            <a:br>
              <a:rPr lang="ro-RO" sz="3000" dirty="0"/>
            </a:br>
            <a:br>
              <a:rPr lang="ro-RO" sz="3000" dirty="0"/>
            </a:br>
            <a:r>
              <a:rPr lang="ro-RO" sz="3000" dirty="0"/>
              <a:t>Genul ‒ </a:t>
            </a:r>
            <a:r>
              <a:rPr lang="ro-RO" sz="3000" b="1" dirty="0"/>
              <a:t>peisaj</a:t>
            </a:r>
            <a:r>
              <a:rPr lang="ro-RO" sz="3000" dirty="0"/>
              <a:t>:</a:t>
            </a:r>
            <a:br>
              <a:rPr lang="ro-RO" sz="3000" dirty="0"/>
            </a:br>
            <a:br>
              <a:rPr lang="ro-RO" sz="3000" dirty="0"/>
            </a:br>
            <a:r>
              <a:rPr lang="ro-RO" sz="3000" dirty="0"/>
              <a:t>- pictură în ulei;</a:t>
            </a:r>
            <a:br>
              <a:rPr lang="ro-RO" sz="3000" dirty="0"/>
            </a:br>
            <a:r>
              <a:rPr lang="ro-RO" sz="3000" dirty="0"/>
              <a:t>- compoziție statică;</a:t>
            </a:r>
            <a:br>
              <a:rPr lang="ro-RO" sz="3000" dirty="0"/>
            </a:br>
            <a:r>
              <a:rPr lang="ro-RO" sz="3000" dirty="0"/>
              <a:t>- compoziție figurativă.</a:t>
            </a:r>
            <a:br>
              <a:rPr lang="ro-RO" sz="3000" dirty="0"/>
            </a:br>
            <a:br>
              <a:rPr lang="ro-RO" sz="30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endParaRPr lang="ro-RO" sz="2400" dirty="0"/>
          </a:p>
        </p:txBody>
      </p:sp>
      <p:pic>
        <p:nvPicPr>
          <p:cNvPr id="9" name="Substituent conținut 8">
            <a:extLst>
              <a:ext uri="{FF2B5EF4-FFF2-40B4-BE49-F238E27FC236}">
                <a16:creationId xmlns:a16="http://schemas.microsoft.com/office/drawing/2014/main" id="{EA89C7C6-1683-4965-8F4E-AC7D49F1B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25" y="262488"/>
            <a:ext cx="4819522" cy="622200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21BBF-A345-38B8-CCF9-061061AF9646}"/>
              </a:ext>
            </a:extLst>
          </p:cNvPr>
          <p:cNvSpPr txBox="1"/>
          <p:nvPr/>
        </p:nvSpPr>
        <p:spPr>
          <a:xfrm>
            <a:off x="289249" y="5663682"/>
            <a:ext cx="5187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800" dirty="0"/>
              <a:t>Vincent Van Gogh, </a:t>
            </a:r>
            <a:r>
              <a:rPr lang="ro-RO" sz="1800" i="1" dirty="0"/>
              <a:t>Biserica din </a:t>
            </a:r>
            <a:r>
              <a:rPr lang="ro-RO" sz="1800" i="1" dirty="0" err="1"/>
              <a:t>Auvers</a:t>
            </a:r>
            <a:r>
              <a:rPr lang="ro-RO" sz="1800" i="1" dirty="0"/>
              <a:t>.</a:t>
            </a:r>
            <a:br>
              <a:rPr lang="ro-RO" sz="1800" dirty="0"/>
            </a:b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640917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B81B806-CD11-4EC3-A413-696C3C23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47" y="365125"/>
            <a:ext cx="4916375" cy="5811838"/>
          </a:xfrm>
        </p:spPr>
        <p:txBody>
          <a:bodyPr>
            <a:normAutofit/>
          </a:bodyPr>
          <a:lstStyle/>
          <a:p>
            <a:r>
              <a:rPr lang="ro-RO" sz="2400" dirty="0"/>
              <a:t>Compoziție plastică</a:t>
            </a:r>
            <a:br>
              <a:rPr lang="ro-RO" sz="2400" dirty="0"/>
            </a:br>
            <a:br>
              <a:rPr lang="ro-RO" sz="2400" dirty="0"/>
            </a:br>
            <a:r>
              <a:rPr lang="ro-RO" sz="2400" dirty="0"/>
              <a:t>Genul ‒ </a:t>
            </a:r>
            <a:r>
              <a:rPr lang="ro-RO" sz="2400" b="1" dirty="0"/>
              <a:t>compoziție cu personaje</a:t>
            </a:r>
            <a:r>
              <a:rPr lang="ro-RO" sz="2400" dirty="0"/>
              <a:t>:</a:t>
            </a:r>
            <a:br>
              <a:rPr lang="ro-RO" sz="2400" dirty="0"/>
            </a:br>
            <a:br>
              <a:rPr lang="ro-RO" sz="2400" dirty="0"/>
            </a:br>
            <a:r>
              <a:rPr lang="ro-RO" sz="2400" dirty="0"/>
              <a:t>- pictură în ulei;</a:t>
            </a:r>
            <a:br>
              <a:rPr lang="ro-RO" sz="2400" dirty="0"/>
            </a:br>
            <a:r>
              <a:rPr lang="ro-RO" sz="2400" dirty="0"/>
              <a:t>- compoziție dinamică;</a:t>
            </a:r>
            <a:br>
              <a:rPr lang="ro-RO" sz="2400" dirty="0"/>
            </a:br>
            <a:r>
              <a:rPr lang="ro-RO" sz="2400" dirty="0"/>
              <a:t>- compoziție figurativă.</a:t>
            </a: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r>
              <a:rPr lang="ro-RO" sz="1800" dirty="0">
                <a:latin typeface="Calibri body"/>
              </a:rPr>
              <a:t>Caravaggio, </a:t>
            </a:r>
            <a:r>
              <a:rPr lang="ro-RO" sz="1800" i="1" dirty="0">
                <a:latin typeface="Calibri body"/>
              </a:rPr>
              <a:t>Coborârea în mormânt.</a:t>
            </a:r>
            <a:br>
              <a:rPr lang="ro-RO" sz="1800" dirty="0"/>
            </a:br>
            <a:br>
              <a:rPr lang="ro-RO" sz="2400" dirty="0"/>
            </a:br>
            <a:endParaRPr lang="ro-RO" sz="2400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81CDD687-D1F3-46F4-AB42-CCB23E967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06" y="410492"/>
            <a:ext cx="4011306" cy="6037016"/>
          </a:xfrm>
        </p:spPr>
      </p:pic>
    </p:spTree>
    <p:extLst>
      <p:ext uri="{BB962C8B-B14F-4D97-AF65-F5344CB8AC3E}">
        <p14:creationId xmlns:p14="http://schemas.microsoft.com/office/powerpoint/2010/main" val="271682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BA85C35-7CBC-45E9-8305-8A4432733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84510" cy="5811838"/>
          </a:xfrm>
        </p:spPr>
        <p:txBody>
          <a:bodyPr>
            <a:normAutofit/>
          </a:bodyPr>
          <a:lstStyle/>
          <a:p>
            <a:r>
              <a:rPr lang="ro-RO" sz="2400" dirty="0"/>
              <a:t>Compoziție plastică</a:t>
            </a:r>
            <a:br>
              <a:rPr lang="ro-RO" sz="2400" dirty="0"/>
            </a:br>
            <a:br>
              <a:rPr lang="ro-RO" sz="2400" dirty="0"/>
            </a:br>
            <a:r>
              <a:rPr lang="ro-RO" sz="2400" dirty="0"/>
              <a:t>Genul ‒ </a:t>
            </a:r>
            <a:r>
              <a:rPr lang="ro-RO" sz="2400" b="1" dirty="0"/>
              <a:t>portret</a:t>
            </a:r>
            <a:r>
              <a:rPr lang="ro-RO" sz="2400" dirty="0"/>
              <a:t>:</a:t>
            </a:r>
            <a:br>
              <a:rPr lang="ro-RO" sz="2400" dirty="0"/>
            </a:br>
            <a:br>
              <a:rPr lang="ro-RO" sz="2400" dirty="0"/>
            </a:br>
            <a:r>
              <a:rPr lang="ro-RO" sz="2400" dirty="0"/>
              <a:t>- pictură în ulei;</a:t>
            </a:r>
            <a:br>
              <a:rPr lang="ro-RO" sz="2400" dirty="0"/>
            </a:br>
            <a:r>
              <a:rPr lang="ro-RO" sz="2400" dirty="0"/>
              <a:t>- compoziție statică;</a:t>
            </a:r>
            <a:br>
              <a:rPr lang="ro-RO" sz="2400" dirty="0"/>
            </a:br>
            <a:r>
              <a:rPr lang="ro-RO" sz="2400" dirty="0"/>
              <a:t>- compoziție figurativă. </a:t>
            </a: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r>
              <a:rPr lang="fr-FR" sz="1800" dirty="0">
                <a:latin typeface="Calibry body "/>
              </a:rPr>
              <a:t>Jean</a:t>
            </a:r>
            <a:r>
              <a:rPr lang="ro-RO" sz="1800" dirty="0">
                <a:latin typeface="Calibry body "/>
              </a:rPr>
              <a:t> A</a:t>
            </a:r>
            <a:r>
              <a:rPr lang="fr-FR" sz="1800" dirty="0" err="1">
                <a:latin typeface="Calibry body "/>
              </a:rPr>
              <a:t>uguste</a:t>
            </a:r>
            <a:r>
              <a:rPr lang="ro-RO" sz="1800" dirty="0">
                <a:latin typeface="Calibry body "/>
              </a:rPr>
              <a:t> D</a:t>
            </a:r>
            <a:r>
              <a:rPr lang="fr-FR" sz="1800" dirty="0" err="1">
                <a:latin typeface="Calibry body "/>
              </a:rPr>
              <a:t>ominique</a:t>
            </a:r>
            <a:r>
              <a:rPr lang="ro-RO" sz="1800" dirty="0">
                <a:latin typeface="Calibry body "/>
              </a:rPr>
              <a:t> I</a:t>
            </a:r>
            <a:r>
              <a:rPr lang="fr-FR" sz="1800" dirty="0" err="1">
                <a:latin typeface="Calibry body "/>
              </a:rPr>
              <a:t>ngres</a:t>
            </a:r>
            <a:r>
              <a:rPr lang="ro-RO" sz="1800" dirty="0">
                <a:latin typeface="Calibry body "/>
              </a:rPr>
              <a:t>, </a:t>
            </a:r>
            <a:r>
              <a:rPr lang="ro-RO" sz="1800" i="1" dirty="0">
                <a:latin typeface="Calibry body "/>
              </a:rPr>
              <a:t>P</a:t>
            </a:r>
            <a:r>
              <a:rPr lang="fr-FR" sz="1800" i="1" dirty="0">
                <a:latin typeface="Calibry body "/>
              </a:rPr>
              <a:t>ri</a:t>
            </a:r>
            <a:r>
              <a:rPr lang="ro-RO" sz="1800" i="1" dirty="0" err="1">
                <a:latin typeface="Calibry body "/>
              </a:rPr>
              <a:t>nțesa</a:t>
            </a:r>
            <a:r>
              <a:rPr lang="ro-RO" sz="1800" i="1" dirty="0">
                <a:latin typeface="Calibry body "/>
              </a:rPr>
              <a:t> A</a:t>
            </a:r>
            <a:r>
              <a:rPr lang="fr-FR" sz="1800" i="1" dirty="0" err="1">
                <a:latin typeface="Calibry body "/>
              </a:rPr>
              <a:t>lbert</a:t>
            </a:r>
            <a:r>
              <a:rPr lang="ro-RO" sz="1800" i="1" dirty="0">
                <a:latin typeface="Calibry body "/>
              </a:rPr>
              <a:t> </a:t>
            </a:r>
            <a:r>
              <a:rPr lang="fr-FR" sz="1800" i="1" dirty="0">
                <a:latin typeface="Calibry body "/>
              </a:rPr>
              <a:t>de</a:t>
            </a:r>
            <a:r>
              <a:rPr lang="ro-RO" sz="1800" i="1" dirty="0">
                <a:latin typeface="Calibry body "/>
              </a:rPr>
              <a:t> B</a:t>
            </a:r>
            <a:r>
              <a:rPr lang="fr-FR" sz="1800" i="1" dirty="0" err="1">
                <a:latin typeface="Calibry body "/>
              </a:rPr>
              <a:t>roglie</a:t>
            </a:r>
            <a:r>
              <a:rPr lang="ro-RO" sz="1800" i="1" dirty="0">
                <a:latin typeface="Calibry body "/>
              </a:rPr>
              <a:t>.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2A20E51E-45F3-4DCE-8B7E-F24678F7D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80" y="546789"/>
            <a:ext cx="4240923" cy="5721006"/>
          </a:xfrm>
        </p:spPr>
      </p:pic>
    </p:spTree>
    <p:extLst>
      <p:ext uri="{BB962C8B-B14F-4D97-AF65-F5344CB8AC3E}">
        <p14:creationId xmlns:p14="http://schemas.microsoft.com/office/powerpoint/2010/main" val="1603444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36A5994-0A60-4312-BB0E-757F068F8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1" y="346463"/>
            <a:ext cx="3984172" cy="5739289"/>
          </a:xfrm>
        </p:spPr>
        <p:txBody>
          <a:bodyPr>
            <a:normAutofit/>
          </a:bodyPr>
          <a:lstStyle/>
          <a:p>
            <a:r>
              <a:rPr lang="ro-RO" sz="2400" dirty="0"/>
              <a:t>Compoziție plastică</a:t>
            </a:r>
            <a:br>
              <a:rPr lang="ro-RO" sz="2400" dirty="0"/>
            </a:br>
            <a:br>
              <a:rPr lang="ro-RO" sz="2400" dirty="0"/>
            </a:br>
            <a:r>
              <a:rPr lang="ro-RO" sz="2400" dirty="0"/>
              <a:t>Genul ‒ </a:t>
            </a:r>
            <a:r>
              <a:rPr lang="ro-RO" sz="2400" b="1" dirty="0"/>
              <a:t>natură statică</a:t>
            </a:r>
            <a:r>
              <a:rPr lang="ro-RO" sz="2400" dirty="0"/>
              <a:t>:</a:t>
            </a:r>
            <a:br>
              <a:rPr lang="ro-RO" sz="2400" dirty="0"/>
            </a:br>
            <a:br>
              <a:rPr lang="ro-RO" sz="2400" dirty="0"/>
            </a:br>
            <a:r>
              <a:rPr lang="ro-RO" sz="2400" dirty="0"/>
              <a:t>- ulei pe pânză;</a:t>
            </a:r>
            <a:br>
              <a:rPr lang="ro-RO" sz="2400" dirty="0"/>
            </a:br>
            <a:r>
              <a:rPr lang="ro-RO" sz="2400" dirty="0"/>
              <a:t>- compoziție statică;</a:t>
            </a:r>
            <a:br>
              <a:rPr lang="ro-RO" sz="2400" dirty="0"/>
            </a:br>
            <a:r>
              <a:rPr lang="ro-RO" sz="2400" dirty="0"/>
              <a:t>- compoziție figurativă.</a:t>
            </a: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r>
              <a:rPr lang="ro-RO" sz="1800" dirty="0" err="1">
                <a:latin typeface="Calibri body"/>
              </a:rPr>
              <a:t>Eelke</a:t>
            </a:r>
            <a:r>
              <a:rPr lang="ro-RO" sz="1800" dirty="0">
                <a:latin typeface="Calibri body"/>
              </a:rPr>
              <a:t> </a:t>
            </a:r>
            <a:r>
              <a:rPr lang="ro-RO" sz="1800" dirty="0" err="1">
                <a:latin typeface="Calibri body"/>
              </a:rPr>
              <a:t>Jelles</a:t>
            </a:r>
            <a:r>
              <a:rPr lang="ro-RO" sz="1800" dirty="0">
                <a:latin typeface="Calibri body"/>
              </a:rPr>
              <a:t> </a:t>
            </a:r>
            <a:r>
              <a:rPr lang="ro-RO" sz="1800" dirty="0" err="1">
                <a:latin typeface="Calibri body"/>
              </a:rPr>
              <a:t>Eelkema</a:t>
            </a:r>
            <a:r>
              <a:rPr lang="ro-RO" sz="1800" dirty="0">
                <a:latin typeface="Calibri body"/>
              </a:rPr>
              <a:t>, </a:t>
            </a:r>
            <a:r>
              <a:rPr lang="ro-RO" sz="1800" i="1" dirty="0">
                <a:latin typeface="Calibri body"/>
              </a:rPr>
              <a:t>Natură statică cu flori.</a:t>
            </a:r>
          </a:p>
        </p:txBody>
      </p:sp>
      <p:pic>
        <p:nvPicPr>
          <p:cNvPr id="9" name="Substituent conținut 8">
            <a:extLst>
              <a:ext uri="{FF2B5EF4-FFF2-40B4-BE49-F238E27FC236}">
                <a16:creationId xmlns:a16="http://schemas.microsoft.com/office/drawing/2014/main" id="{12BFFD7D-484F-4FB5-A92B-18B522F1E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73" y="223191"/>
            <a:ext cx="4531996" cy="6411618"/>
          </a:xfrm>
        </p:spPr>
      </p:pic>
    </p:spTree>
    <p:extLst>
      <p:ext uri="{BB962C8B-B14F-4D97-AF65-F5344CB8AC3E}">
        <p14:creationId xmlns:p14="http://schemas.microsoft.com/office/powerpoint/2010/main" val="793543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22F19CB-5002-4EA0-9B23-D73214008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84298" cy="5559814"/>
          </a:xfrm>
        </p:spPr>
        <p:txBody>
          <a:bodyPr>
            <a:normAutofit/>
          </a:bodyPr>
          <a:lstStyle/>
          <a:p>
            <a:r>
              <a:rPr lang="ro-RO" sz="2400" dirty="0"/>
              <a:t>Studiu desen:</a:t>
            </a:r>
            <a:br>
              <a:rPr lang="ro-RO" sz="2400" dirty="0"/>
            </a:br>
            <a:br>
              <a:rPr lang="ro-RO" sz="2400" dirty="0"/>
            </a:br>
            <a:r>
              <a:rPr lang="ro-RO" sz="2400" dirty="0"/>
              <a:t>- cărbune pe hârtie;</a:t>
            </a:r>
            <a:br>
              <a:rPr lang="ro-RO" sz="2400" dirty="0"/>
            </a:br>
            <a:r>
              <a:rPr lang="ro-RO" sz="2400" dirty="0"/>
              <a:t>- compoziție figurativă.</a:t>
            </a: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br>
              <a:rPr lang="ro-RO" sz="2400" dirty="0"/>
            </a:br>
            <a:r>
              <a:rPr lang="fr-FR" sz="1800" dirty="0">
                <a:latin typeface="Calibri body"/>
              </a:rPr>
              <a:t>Jean</a:t>
            </a:r>
            <a:r>
              <a:rPr lang="ro-RO" sz="1800" dirty="0">
                <a:latin typeface="Calibri body"/>
              </a:rPr>
              <a:t> A</a:t>
            </a:r>
            <a:r>
              <a:rPr lang="fr-FR" sz="1800" dirty="0" err="1">
                <a:latin typeface="Calibri body"/>
              </a:rPr>
              <a:t>uguste</a:t>
            </a:r>
            <a:r>
              <a:rPr lang="ro-RO" sz="1800" dirty="0">
                <a:latin typeface="Calibri body"/>
              </a:rPr>
              <a:t> D</a:t>
            </a:r>
            <a:r>
              <a:rPr lang="fr-FR" sz="1800" dirty="0" err="1">
                <a:latin typeface="Calibri body"/>
              </a:rPr>
              <a:t>ominique</a:t>
            </a:r>
            <a:r>
              <a:rPr lang="ro-RO" sz="1800" dirty="0">
                <a:latin typeface="Calibri body"/>
              </a:rPr>
              <a:t> I</a:t>
            </a:r>
            <a:r>
              <a:rPr lang="fr-FR" sz="1800" dirty="0" err="1">
                <a:latin typeface="Calibri body"/>
              </a:rPr>
              <a:t>ngres</a:t>
            </a:r>
            <a:r>
              <a:rPr lang="ro-RO" sz="1800" dirty="0">
                <a:latin typeface="Calibri body"/>
              </a:rPr>
              <a:t>,</a:t>
            </a:r>
            <a:br>
              <a:rPr lang="ro-RO" sz="1800" dirty="0">
                <a:latin typeface="Calibri body"/>
              </a:rPr>
            </a:br>
            <a:r>
              <a:rPr lang="ro-RO" sz="1800" i="1" dirty="0">
                <a:latin typeface="Calibri body"/>
              </a:rPr>
              <a:t>Draperie.</a:t>
            </a:r>
            <a:br>
              <a:rPr lang="ro-RO" sz="1800" dirty="0">
                <a:latin typeface="Calibri body"/>
              </a:rPr>
            </a:br>
            <a:endParaRPr lang="ro-RO" sz="1800" dirty="0">
              <a:latin typeface="Calibri body"/>
            </a:endParaRP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1514E388-1C37-4200-980A-3B2EFD43D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10" y="482211"/>
            <a:ext cx="4967508" cy="6030556"/>
          </a:xfrm>
        </p:spPr>
      </p:pic>
    </p:spTree>
    <p:extLst>
      <p:ext uri="{BB962C8B-B14F-4D97-AF65-F5344CB8AC3E}">
        <p14:creationId xmlns:p14="http://schemas.microsoft.com/office/powerpoint/2010/main" val="62352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EA92885-4A97-41E7-8437-B1BEFB8A0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41" y="346463"/>
            <a:ext cx="3265714" cy="5849161"/>
          </a:xfrm>
        </p:spPr>
        <p:txBody>
          <a:bodyPr>
            <a:normAutofit fontScale="90000"/>
          </a:bodyPr>
          <a:lstStyle/>
          <a:p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Compoziție plastică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Genul </a:t>
            </a:r>
            <a:r>
              <a:rPr lang="ro-RO" sz="2400" dirty="0"/>
              <a:t>‒ </a:t>
            </a: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peisaj</a:t>
            </a:r>
            <a:r>
              <a:rPr lang="ro-RO" sz="2400" dirty="0">
                <a:solidFill>
                  <a:prstClr val="black"/>
                </a:solidFill>
                <a:latin typeface="Calibri Light" panose="020F0302020204030204"/>
              </a:rPr>
              <a:t>:</a:t>
            </a:r>
            <a:br>
              <a:rPr lang="ro-RO" sz="2400" dirty="0">
                <a:solidFill>
                  <a:prstClr val="black"/>
                </a:solidFill>
                <a:latin typeface="Calibri Light" panose="020F0302020204030204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pictură în ulei;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compoziție deschisă;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compoziție figurativă.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  <a:t>Caspar David Friedrich,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  <a:t> </a:t>
            </a:r>
            <a:r>
              <a:rPr kumimoji="0" lang="ro-R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  <a:t>Valea</a:t>
            </a: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ro-RO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EFF7834D-8324-461B-B9A2-995460580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78" y="988996"/>
            <a:ext cx="6882062" cy="4880008"/>
          </a:xfrm>
        </p:spPr>
      </p:pic>
    </p:spTree>
    <p:extLst>
      <p:ext uri="{BB962C8B-B14F-4D97-AF65-F5344CB8AC3E}">
        <p14:creationId xmlns:p14="http://schemas.microsoft.com/office/powerpoint/2010/main" val="3812832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0FE75F3-AD98-4630-9269-685B42912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365125"/>
            <a:ext cx="3433666" cy="5933038"/>
          </a:xfrm>
        </p:spPr>
        <p:txBody>
          <a:bodyPr/>
          <a:lstStyle/>
          <a:p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Compoziție plastică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lang="ro-RO" sz="2400" dirty="0">
                <a:solidFill>
                  <a:prstClr val="black"/>
                </a:solidFill>
                <a:latin typeface="Calibri Light" panose="020F0302020204030204"/>
              </a:rPr>
              <a:t>G</a:t>
            </a:r>
            <a:r>
              <a:rPr kumimoji="0" lang="ro-RO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enul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ro-RO" sz="2400" dirty="0"/>
              <a:t>‒ </a:t>
            </a: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compoziție cu personaje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desen;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compoziție dinamică;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 compoziție figurativă.</a:t>
            </a: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  <a:t>Edgar Degas,</a:t>
            </a:r>
            <a:b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</a:br>
            <a:r>
              <a:rPr kumimoji="0" lang="ro-R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  <a:t>Trei dansatoare odihnindu-se.</a:t>
            </a:r>
            <a:b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dy"/>
              </a:rPr>
            </a:br>
            <a:endParaRPr lang="ro-RO" sz="1800" dirty="0">
              <a:latin typeface="Calibri body"/>
            </a:endParaRP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E8EED05D-4859-4FCE-917F-11A301BC5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91" y="648561"/>
            <a:ext cx="7364162" cy="5560877"/>
          </a:xfrm>
        </p:spPr>
      </p:pic>
      <p:cxnSp>
        <p:nvCxnSpPr>
          <p:cNvPr id="7" name="Conector drept 6">
            <a:extLst>
              <a:ext uri="{FF2B5EF4-FFF2-40B4-BE49-F238E27FC236}">
                <a16:creationId xmlns:a16="http://schemas.microsoft.com/office/drawing/2014/main" id="{1F2E7521-BD89-44AD-AC9E-7907AF16F3D0}"/>
              </a:ext>
            </a:extLst>
          </p:cNvPr>
          <p:cNvCxnSpPr>
            <a:cxnSpLocks/>
          </p:cNvCxnSpPr>
          <p:nvPr/>
        </p:nvCxnSpPr>
        <p:spPr>
          <a:xfrm flipV="1">
            <a:off x="4562669" y="4618653"/>
            <a:ext cx="251927" cy="251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236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ă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ă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ă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</TotalTime>
  <Words>478</Words>
  <Application>Microsoft Office PowerPoint</Application>
  <PresentationFormat>Widescreen</PresentationFormat>
  <Paragraphs>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Calibri body</vt:lpstr>
      <vt:lpstr>Calibri Light</vt:lpstr>
      <vt:lpstr>Calibry body </vt:lpstr>
      <vt:lpstr>Office Theme</vt:lpstr>
      <vt:lpstr>Compoziții</vt:lpstr>
      <vt:lpstr>Compoziție plastică  Genul ‒ compoziții cu personaje:  - sculptură (ronde-bosse);  - compoziție statică; - compoziție dinamică; - compoziții figurative.               </vt:lpstr>
      <vt:lpstr>      Compoziție plastică  Genul ‒ peisaj:  - pictură în ulei; - compoziție statică; - compoziție figurativă.        </vt:lpstr>
      <vt:lpstr>Compoziție plastică  Genul ‒ compoziție cu personaje:  - pictură în ulei; - compoziție dinamică; - compoziție figurativă.       Caravaggio, Coborârea în mormânt.  </vt:lpstr>
      <vt:lpstr>Compoziție plastică  Genul ‒ portret:  - pictură în ulei; - compoziție statică; - compoziție figurativă.      Jean Auguste Dominique Ingres, Prințesa Albert de Broglie.</vt:lpstr>
      <vt:lpstr>Compoziție plastică  Genul ‒ natură statică:  - ulei pe pânză; - compoziție statică; - compoziție figurativă.   Eelke Jelles Eelkema, Natură statică cu flori.</vt:lpstr>
      <vt:lpstr>Studiu desen:  - cărbune pe hârtie; - compoziție figurativă.    Jean Auguste Dominique Ingres, Draperie. </vt:lpstr>
      <vt:lpstr>  Compoziție plastică  Genul ‒ peisaj:  - pictură în ulei; - compoziție deschisă; - compoziție figurativă.       Caspar David Friedrich, Valea. </vt:lpstr>
      <vt:lpstr>Compoziție plastică  Genul ‒ compoziție cu personaje:  - desen; - compoziție dinamică; - compoziție figurativă.   Edgar Degas, Trei dansatoare odihnindu-se. </vt:lpstr>
      <vt:lpstr>Compoziție plastică  Genul ‒ natură statică:  - ulei pe pânză; - compoziție statică; - compoziție figurativă.  Gheorghe Petrașcu, Natură statică cu flori.</vt:lpstr>
      <vt:lpstr>Compoziție plastică  Genul ‒ compoziție cu personaje:   - pictură în ulei; - compoziție dinamică; - compoziție figurativă.     Jean-Honoré Fragonard, Leagănul.  </vt:lpstr>
      <vt:lpstr>Compoziție plastică  - ulei pe pânză; - compoziție dinamică; - compoziție nonfigurativă.   Vasili Kandinsky, Pictura albastră.</vt:lpstr>
      <vt:lpstr>Compoziție decorativă:  - motiv central cu chenar; - motive vegetale și zoomorfe; - material textil brodat.    Margaret Concha, Cuvertură.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Compoziții</dc:title>
  <dc:creator>Rita</dc:creator>
  <cp:lastModifiedBy>Redactor Corint 2</cp:lastModifiedBy>
  <cp:revision>56</cp:revision>
  <dcterms:created xsi:type="dcterms:W3CDTF">2025-03-05T17:28:10Z</dcterms:created>
  <dcterms:modified xsi:type="dcterms:W3CDTF">2025-03-19T12:09:11Z</dcterms:modified>
</cp:coreProperties>
</file>